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54"/>
  </p:notesMasterIdLst>
  <p:sldIdLst>
    <p:sldId id="274" r:id="rId3"/>
    <p:sldId id="479" r:id="rId4"/>
    <p:sldId id="441" r:id="rId5"/>
    <p:sldId id="450" r:id="rId6"/>
    <p:sldId id="451" r:id="rId7"/>
    <p:sldId id="452" r:id="rId8"/>
    <p:sldId id="453" r:id="rId9"/>
    <p:sldId id="454" r:id="rId10"/>
    <p:sldId id="455" r:id="rId11"/>
    <p:sldId id="456" r:id="rId12"/>
    <p:sldId id="464" r:id="rId13"/>
    <p:sldId id="457" r:id="rId14"/>
    <p:sldId id="461" r:id="rId15"/>
    <p:sldId id="462" r:id="rId16"/>
    <p:sldId id="463" r:id="rId17"/>
    <p:sldId id="458" r:id="rId18"/>
    <p:sldId id="460" r:id="rId19"/>
    <p:sldId id="449" r:id="rId20"/>
    <p:sldId id="465" r:id="rId21"/>
    <p:sldId id="470" r:id="rId22"/>
    <p:sldId id="471" r:id="rId23"/>
    <p:sldId id="472" r:id="rId24"/>
    <p:sldId id="466" r:id="rId25"/>
    <p:sldId id="468" r:id="rId26"/>
    <p:sldId id="473" r:id="rId27"/>
    <p:sldId id="474" r:id="rId28"/>
    <p:sldId id="469" r:id="rId29"/>
    <p:sldId id="475" r:id="rId30"/>
    <p:sldId id="476" r:id="rId31"/>
    <p:sldId id="477" r:id="rId32"/>
    <p:sldId id="478" r:id="rId33"/>
    <p:sldId id="480" r:id="rId34"/>
    <p:sldId id="481" r:id="rId35"/>
    <p:sldId id="482" r:id="rId36"/>
    <p:sldId id="483" r:id="rId37"/>
    <p:sldId id="484" r:id="rId38"/>
    <p:sldId id="485" r:id="rId39"/>
    <p:sldId id="486" r:id="rId40"/>
    <p:sldId id="487" r:id="rId41"/>
    <p:sldId id="488" r:id="rId42"/>
    <p:sldId id="489" r:id="rId43"/>
    <p:sldId id="490" r:id="rId44"/>
    <p:sldId id="491" r:id="rId45"/>
    <p:sldId id="492" r:id="rId46"/>
    <p:sldId id="493" r:id="rId47"/>
    <p:sldId id="494" r:id="rId48"/>
    <p:sldId id="495" r:id="rId49"/>
    <p:sldId id="496" r:id="rId50"/>
    <p:sldId id="497" r:id="rId51"/>
    <p:sldId id="498" r:id="rId52"/>
    <p:sldId id="499" r:id="rId5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229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43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39.xml"/><Relationship Id="rId4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9.xml"/><Relationship Id="rId5" Type="http://schemas.openxmlformats.org/officeDocument/2006/relationships/slide" Target="slide50.xml"/><Relationship Id="rId4" Type="http://schemas.openxmlformats.org/officeDocument/2006/relationships/slide" Target="slide4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4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569" y="3318083"/>
            <a:ext cx="7923965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和正方体的表面积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 rot="18922646" flipV="1">
            <a:off x="4586288" y="2825750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1400175" y="278130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674938" y="2266950"/>
            <a:ext cx="3024187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3148013" y="1628775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4" name="Group 8"/>
          <p:cNvGrpSpPr/>
          <p:nvPr/>
        </p:nvGrpSpPr>
        <p:grpSpPr bwMode="auto">
          <a:xfrm>
            <a:off x="2124075" y="1268413"/>
            <a:ext cx="3313113" cy="2998787"/>
            <a:chOff x="0" y="0"/>
            <a:chExt cx="2087" cy="1889"/>
          </a:xfrm>
        </p:grpSpPr>
        <p:sp>
          <p:nvSpPr>
            <p:cNvPr id="14345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7" name="AutoShape 11"/>
            <p:cNvSpPr>
              <a:spLocks noChangeArrowheads="1"/>
            </p:cNvSpPr>
            <p:nvPr/>
          </p:nvSpPr>
          <p:spPr bwMode="auto">
            <a:xfrm>
              <a:off x="334" y="624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7814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4284663" y="16224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 rot="268768">
            <a:off x="1825625" y="27559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 rot="831381">
            <a:off x="5003800" y="27813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右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3506788" y="146685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3506788" y="29241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457575" y="37163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3475038" y="22256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2135188" y="29718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4897438" y="29797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51" grpId="0" autoUpdateAnimBg="0"/>
      <p:bldP spid="14352" grpId="0" autoUpdateAnimBg="0"/>
      <p:bldP spid="14353" grpId="0" autoUpdateAnimBg="0"/>
      <p:bldP spid="14354" grpId="0" autoUpdateAnimBg="0"/>
      <p:bldP spid="14355" grpId="0" autoUpdateAnimBg="0"/>
      <p:bldP spid="14356" grpId="0" autoUpdateAnimBg="0"/>
      <p:bldP spid="14357" grpId="0" autoUpdateAnimBg="0"/>
      <p:bldP spid="14358" grpId="0" autoUpdateAnimBg="0"/>
      <p:bldP spid="14359" grpId="0" autoUpdateAnimBg="0"/>
      <p:bldP spid="14360" grpId="0" autoUpdateAnimBg="0"/>
      <p:bldP spid="14361" grpId="0" autoUpdateAnimBg="0"/>
      <p:bldP spid="1436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1691680" y="1225813"/>
            <a:ext cx="5760640" cy="4392488"/>
          </a:xfrm>
          <a:prstGeom prst="snip2Diag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4" name="Picture 4" descr="200711010812288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541" r="87122" b="-595"/>
          <a:stretch>
            <a:fillRect/>
          </a:stretch>
        </p:blipFill>
        <p:spPr bwMode="auto">
          <a:xfrm>
            <a:off x="3617186" y="2708920"/>
            <a:ext cx="1746902" cy="22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1691680" y="1225813"/>
            <a:ext cx="5760640" cy="4392488"/>
          </a:xfrm>
          <a:prstGeom prst="snip2Diag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3" name="Picture 3" descr="200711010812288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69" t="28825" r="72174" b="-9789"/>
          <a:stretch>
            <a:fillRect/>
          </a:stretch>
        </p:blipFill>
        <p:spPr bwMode="auto">
          <a:xfrm>
            <a:off x="3746347" y="1687729"/>
            <a:ext cx="1689749" cy="371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1691680" y="1225813"/>
            <a:ext cx="5760640" cy="4392488"/>
          </a:xfrm>
          <a:prstGeom prst="snip2Diag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5" name="Picture 5" descr="200711010812288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26" t="28827" r="56384" b="4921"/>
          <a:stretch>
            <a:fillRect/>
          </a:stretch>
        </p:blipFill>
        <p:spPr bwMode="auto">
          <a:xfrm>
            <a:off x="3366099" y="2025680"/>
            <a:ext cx="2142005" cy="304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1691680" y="1225813"/>
            <a:ext cx="5760640" cy="4392488"/>
          </a:xfrm>
          <a:prstGeom prst="snip2Diag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6" name="Picture 6" descr="200711010812288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440" t="28827" r="33121" b="2487"/>
          <a:stretch>
            <a:fillRect/>
          </a:stretch>
        </p:blipFill>
        <p:spPr bwMode="auto">
          <a:xfrm>
            <a:off x="3112142" y="2022577"/>
            <a:ext cx="3044034" cy="315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对角的矩形 6"/>
          <p:cNvSpPr/>
          <p:nvPr/>
        </p:nvSpPr>
        <p:spPr>
          <a:xfrm>
            <a:off x="1691680" y="1225813"/>
            <a:ext cx="5760640" cy="4392488"/>
          </a:xfrm>
          <a:prstGeom prst="snip2Diag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2" name="Picture 2" descr="200711010812288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863"/>
          <a:stretch>
            <a:fillRect/>
          </a:stretch>
        </p:blipFill>
        <p:spPr bwMode="auto">
          <a:xfrm>
            <a:off x="2699371" y="1124744"/>
            <a:ext cx="3816845" cy="459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24128" y="1137046"/>
            <a:ext cx="2313836" cy="3094386"/>
            <a:chOff x="4346961" y="1227101"/>
            <a:chExt cx="2313836" cy="3094386"/>
          </a:xfrm>
        </p:grpSpPr>
        <p:sp>
          <p:nvSpPr>
            <p:cNvPr id="40" name="AutoShape 10"/>
            <p:cNvSpPr>
              <a:spLocks noChangeArrowheads="1"/>
            </p:cNvSpPr>
            <p:nvPr/>
          </p:nvSpPr>
          <p:spPr bwMode="auto">
            <a:xfrm>
              <a:off x="5118018" y="1227101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>
              <a:off x="5118018" y="2000239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10"/>
            <p:cNvSpPr>
              <a:spLocks noChangeArrowheads="1"/>
            </p:cNvSpPr>
            <p:nvPr/>
          </p:nvSpPr>
          <p:spPr bwMode="auto">
            <a:xfrm>
              <a:off x="5116430" y="2773764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AutoShape 11"/>
            <p:cNvSpPr>
              <a:spLocks noChangeArrowheads="1"/>
            </p:cNvSpPr>
            <p:nvPr/>
          </p:nvSpPr>
          <p:spPr bwMode="auto">
            <a:xfrm>
              <a:off x="5111001" y="3545843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AutoShape 11"/>
            <p:cNvSpPr>
              <a:spLocks noChangeArrowheads="1"/>
            </p:cNvSpPr>
            <p:nvPr/>
          </p:nvSpPr>
          <p:spPr bwMode="auto">
            <a:xfrm>
              <a:off x="4346961" y="2773764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11"/>
            <p:cNvSpPr>
              <a:spLocks noChangeArrowheads="1"/>
            </p:cNvSpPr>
            <p:nvPr/>
          </p:nvSpPr>
          <p:spPr bwMode="auto">
            <a:xfrm>
              <a:off x="5885899" y="2772318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8"/>
          <p:cNvGrpSpPr/>
          <p:nvPr/>
        </p:nvGrpSpPr>
        <p:grpSpPr bwMode="auto">
          <a:xfrm>
            <a:off x="865014" y="1196752"/>
            <a:ext cx="3313113" cy="2998787"/>
            <a:chOff x="0" y="0"/>
            <a:chExt cx="2087" cy="1889"/>
          </a:xfrm>
        </p:grpSpPr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11"/>
            <p:cNvSpPr>
              <a:spLocks noChangeArrowheads="1"/>
            </p:cNvSpPr>
            <p:nvPr/>
          </p:nvSpPr>
          <p:spPr bwMode="auto">
            <a:xfrm>
              <a:off x="342" y="624"/>
              <a:ext cx="1399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358775" y="4437112"/>
            <a:ext cx="87852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ea typeface="楷体_GB2312" pitchFamily="49" charset="-122"/>
              </a:rPr>
              <a:t>请在上面的展开图中，分别用“上”</a:t>
            </a:r>
            <a:r>
              <a:rPr lang="zh-CN" altLang="en-US" sz="3200" dirty="0" smtClean="0">
                <a:ea typeface="楷体_GB2312" pitchFamily="49" charset="-122"/>
              </a:rPr>
              <a:t>“下”</a:t>
            </a:r>
            <a:endParaRPr lang="en-US" altLang="zh-CN" sz="3200" dirty="0" smtClean="0"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ea typeface="楷体_GB2312" pitchFamily="49" charset="-122"/>
              </a:rPr>
              <a:t>“前”</a:t>
            </a:r>
            <a:r>
              <a:rPr lang="zh-CN" altLang="en-US" sz="3200" dirty="0">
                <a:ea typeface="楷体_GB2312" pitchFamily="49" charset="-122"/>
              </a:rPr>
              <a:t>“后”左”“右”标明</a:t>
            </a:r>
            <a:r>
              <a:rPr lang="en-US" altLang="zh-CN" sz="3200" dirty="0"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ea typeface="楷体_GB2312" pitchFamily="49" charset="-122"/>
              </a:rPr>
              <a:t>个面。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2308845" y="279457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2307258" y="211670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2308845" y="143567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2307258" y="365717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827584" y="280885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3614490" y="2808859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</a:p>
        </p:txBody>
      </p:sp>
      <p:sp>
        <p:nvSpPr>
          <p:cNvPr id="52" name="Rectangle 10"/>
          <p:cNvSpPr>
            <a:spLocks noChangeArrowheads="1"/>
          </p:cNvSpPr>
          <p:nvPr/>
        </p:nvSpPr>
        <p:spPr bwMode="auto">
          <a:xfrm>
            <a:off x="6577444" y="278092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6575857" y="202165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6577444" y="124063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6575857" y="3562123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</a:p>
        </p:txBody>
      </p:sp>
      <p:sp>
        <p:nvSpPr>
          <p:cNvPr id="56" name="Rectangle 14"/>
          <p:cNvSpPr>
            <a:spLocks noChangeArrowheads="1"/>
          </p:cNvSpPr>
          <p:nvPr/>
        </p:nvSpPr>
        <p:spPr bwMode="auto">
          <a:xfrm>
            <a:off x="5811998" y="2776606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</a:p>
        </p:txBody>
      </p:sp>
      <p:sp>
        <p:nvSpPr>
          <p:cNvPr id="57" name="Rectangle 15"/>
          <p:cNvSpPr>
            <a:spLocks noChangeArrowheads="1"/>
          </p:cNvSpPr>
          <p:nvPr/>
        </p:nvSpPr>
        <p:spPr bwMode="auto">
          <a:xfrm>
            <a:off x="7356544" y="2769734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5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7255" y="2852936"/>
            <a:ext cx="87852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每个面的长和宽与长方体的长、宽、高有什么关系？</a:t>
            </a:r>
            <a:endParaRPr lang="zh-CN" altLang="en-US" sz="3200" b="0" dirty="0">
              <a:solidFill>
                <a:schemeClr val="tx1"/>
              </a:solidFill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212053" y="3204265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左面</a:t>
            </a:r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和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右面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695003" y="4992482"/>
            <a:ext cx="85575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、后两个面的长和宽分别是长方体的长和高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Group 8"/>
          <p:cNvGrpSpPr/>
          <p:nvPr/>
        </p:nvGrpSpPr>
        <p:grpSpPr bwMode="auto">
          <a:xfrm>
            <a:off x="436706" y="764704"/>
            <a:ext cx="3313113" cy="2998787"/>
            <a:chOff x="0" y="0"/>
            <a:chExt cx="2087" cy="1889"/>
          </a:xfrm>
        </p:grpSpPr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342" y="624"/>
              <a:ext cx="1399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880537" y="2362523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878950" y="168466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880537" y="1003623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1878950" y="3225130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399276" y="237681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3186182" y="2376811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</a:p>
        </p:txBody>
      </p:sp>
      <p:sp>
        <p:nvSpPr>
          <p:cNvPr id="2" name="矩形 1"/>
          <p:cNvSpPr/>
          <p:nvPr/>
        </p:nvSpPr>
        <p:spPr>
          <a:xfrm>
            <a:off x="3995936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观察长方体展开图，哪些面的面积相等？</a:t>
            </a:r>
          </a:p>
        </p:txBody>
      </p:sp>
      <p:sp>
        <p:nvSpPr>
          <p:cNvPr id="3" name="矩形 2"/>
          <p:cNvSpPr/>
          <p:nvPr/>
        </p:nvSpPr>
        <p:spPr>
          <a:xfrm>
            <a:off x="5207795" y="184482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上面和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下面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212053" y="252403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前面和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后面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95003" y="4486410"/>
            <a:ext cx="85575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上、下两个面的长和宽分别是长方体的长和宽，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003" y="5436513"/>
            <a:ext cx="85575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左、右两个面的长和宽分别是长方体的宽和高。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2" grpId="0"/>
      <p:bldP spid="18443" grpId="0"/>
      <p:bldP spid="2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980728"/>
            <a:ext cx="8463055" cy="185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折叠后，哪些图形能围成正方体？在括号中画“√”。</a:t>
            </a:r>
            <a:endParaRPr lang="zh-CN" altLang="en-US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572" y="5445224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(     )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707904" y="631591"/>
            <a:ext cx="1356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 smtClean="0">
                <a:latin typeface="Arial" panose="020B0604020202020204" pitchFamily="34" charset="0"/>
                <a:ea typeface="黑体" panose="02010609060101010101" pitchFamily="49" charset="-122"/>
              </a:rPr>
              <a:t>练 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习</a:t>
            </a:r>
          </a:p>
        </p:txBody>
      </p:sp>
      <p:sp>
        <p:nvSpPr>
          <p:cNvPr id="11" name="矩形 10"/>
          <p:cNvSpPr/>
          <p:nvPr/>
        </p:nvSpPr>
        <p:spPr>
          <a:xfrm>
            <a:off x="1482011" y="4050809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8666" y="4050809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5947" y="4038403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409" y="3434802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2974" y="4673327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3995936" y="2094408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9592" y="3429000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05883" y="4050809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92538" y="4050809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29819" y="4038403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09281" y="3434802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029819" y="4654410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23464" y="3429000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13093" y="3644608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99748" y="3644608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37029" y="3651954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330674" y="425577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494056" y="4267126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096076" y="4248208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63888" y="5493522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(     )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6622540" y="5445223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(     )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1115616" y="5431966"/>
            <a:ext cx="7541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48201" y="5462990"/>
            <a:ext cx="7541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9269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摸一摸展开图每个面的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大小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9910" y="4653136"/>
            <a:ext cx="7128792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长方体或正方体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个面的总面积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叫做它的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表面积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24128" y="1402031"/>
            <a:ext cx="2313836" cy="3094386"/>
            <a:chOff x="4346961" y="1227101"/>
            <a:chExt cx="2313836" cy="3094386"/>
          </a:xfrm>
        </p:grpSpPr>
        <p:sp>
          <p:nvSpPr>
            <p:cNvPr id="5" name="AutoShape 10"/>
            <p:cNvSpPr>
              <a:spLocks noChangeArrowheads="1"/>
            </p:cNvSpPr>
            <p:nvPr/>
          </p:nvSpPr>
          <p:spPr bwMode="auto">
            <a:xfrm>
              <a:off x="5118018" y="1227101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5118018" y="2000239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>
              <a:off x="5116430" y="2773764"/>
              <a:ext cx="775257" cy="775257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>
              <a:off x="5111001" y="3545843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4346961" y="2773764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5885899" y="2772318"/>
              <a:ext cx="774898" cy="77564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8"/>
          <p:cNvGrpSpPr/>
          <p:nvPr/>
        </p:nvGrpSpPr>
        <p:grpSpPr bwMode="auto">
          <a:xfrm>
            <a:off x="865014" y="1461737"/>
            <a:ext cx="3313113" cy="2998787"/>
            <a:chOff x="0" y="0"/>
            <a:chExt cx="2087" cy="1889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334" y="1571"/>
              <a:ext cx="1407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>
              <a:off x="342" y="947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1"/>
            <p:cNvSpPr>
              <a:spLocks noChangeArrowheads="1"/>
            </p:cNvSpPr>
            <p:nvPr/>
          </p:nvSpPr>
          <p:spPr bwMode="auto">
            <a:xfrm>
              <a:off x="347" y="624"/>
              <a:ext cx="1394" cy="318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342" y="0"/>
              <a:ext cx="1398" cy="622"/>
            </a:xfrm>
            <a:prstGeom prst="parallelogram">
              <a:avLst>
                <a:gd name="adj" fmla="val 0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auto">
            <a:xfrm>
              <a:off x="1740" y="94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0" y="937"/>
              <a:ext cx="347" cy="634"/>
            </a:xfrm>
            <a:prstGeom prst="parallelogram">
              <a:avLst>
                <a:gd name="adj" fmla="val 0"/>
              </a:avLst>
            </a:prstGeom>
            <a:solidFill>
              <a:srgbClr val="FFCC00"/>
            </a:solidFill>
            <a:ln w="254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立方体 1"/>
          <p:cNvSpPr/>
          <p:nvPr/>
        </p:nvSpPr>
        <p:spPr>
          <a:xfrm>
            <a:off x="1907704" y="620688"/>
            <a:ext cx="3132348" cy="2088232"/>
          </a:xfrm>
          <a:prstGeom prst="cub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9910" y="2628201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6cm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6125" y="2204864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5cm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7913" y="1620089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4cm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3011468"/>
            <a:ext cx="8508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这个长方体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上、下两个面的长是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59282" y="4437112"/>
            <a:ext cx="8208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前、后两个面的长是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80020" y="5268109"/>
            <a:ext cx="8208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左、右两个面的长是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)cm,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宽是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)cm</a:t>
            </a:r>
            <a:r>
              <a:rPr lang="zh-CN" altLang="zh-CN" sz="3200" dirty="0">
                <a:solidFill>
                  <a:prstClr val="black">
                    <a:lumMod val="95000"/>
                    <a:lumOff val="5000"/>
                  </a:prst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300192" y="314096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386104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29662" y="438499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40002" y="436510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32356" y="523162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40002" y="5200311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68313" y="548680"/>
            <a:ext cx="475138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做一个微波炉的包装箱，至少要用多少平方米的硬纸板？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107950" y="76564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16" name="矩形 15"/>
          <p:cNvSpPr/>
          <p:nvPr/>
        </p:nvSpPr>
        <p:spPr>
          <a:xfrm>
            <a:off x="251520" y="5364505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解决的问题与什么知识有关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5796553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解决的问题与求长方体的表面积有关。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2780928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你获得了哪些信息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4284385"/>
            <a:ext cx="2863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题中要求什么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255668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微波炉的包装箱是一个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长方体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708321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这个长方体的长是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7 m,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0.5 m,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0.4 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4716433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要求包装箱需要的硬纸板是多少平方米。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3" name="Group 22"/>
          <p:cNvGrpSpPr/>
          <p:nvPr/>
        </p:nvGrpSpPr>
        <p:grpSpPr bwMode="auto">
          <a:xfrm>
            <a:off x="5796135" y="900375"/>
            <a:ext cx="3104570" cy="2184080"/>
            <a:chOff x="3243" y="1253"/>
            <a:chExt cx="1947" cy="1410"/>
          </a:xfrm>
        </p:grpSpPr>
        <p:pic>
          <p:nvPicPr>
            <p:cNvPr id="24" name="Picture 18" descr="P-3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/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79963" y="4221088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、后每个面，长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68313" y="653728"/>
            <a:ext cx="475138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做一个微波炉的包装箱，至少要用多少平方米的硬纸板？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23528" y="3068960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上、下每个面，长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707904" y="2991483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0.7m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766824" y="2975608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0.5m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095777" y="3443265"/>
            <a:ext cx="15408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0.35m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779912" y="4127209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0.7m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838833" y="4111334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0.4m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095777" y="4582869"/>
            <a:ext cx="15408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0.28m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781594" y="5106632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0.5m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840514" y="5090757"/>
            <a:ext cx="1151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0.4m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1187624" y="5582226"/>
            <a:ext cx="13067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0.2m</a:t>
            </a:r>
            <a:r>
              <a:rPr lang="en-US" altLang="zh-CN" sz="36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107950" y="90539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85720" y="5214950"/>
            <a:ext cx="84971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、右每个面，长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，面积是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__________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8" name="Group 22"/>
          <p:cNvGrpSpPr/>
          <p:nvPr/>
        </p:nvGrpSpPr>
        <p:grpSpPr bwMode="auto">
          <a:xfrm>
            <a:off x="5796135" y="900375"/>
            <a:ext cx="3104570" cy="2184080"/>
            <a:chOff x="3243" y="1253"/>
            <a:chExt cx="1947" cy="1410"/>
          </a:xfrm>
        </p:grpSpPr>
        <p:pic>
          <p:nvPicPr>
            <p:cNvPr id="19" name="Picture 18" descr="P-3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556" grpId="0"/>
      <p:bldP spid="23557" grpId="0" bldLvl="0" autoUpdateAnimBg="0"/>
      <p:bldP spid="23558" grpId="0" bldLvl="0" autoUpdateAnimBg="0"/>
      <p:bldP spid="23559" grpId="0" bldLvl="0" autoUpdateAnimBg="0"/>
      <p:bldP spid="23560" grpId="0" bldLvl="0" autoUpdateAnimBg="0"/>
      <p:bldP spid="23561" grpId="0" bldLvl="0" autoUpdateAnimBg="0"/>
      <p:bldP spid="23562" grpId="0" bldLvl="0" autoUpdateAnimBg="0"/>
      <p:bldP spid="23563" grpId="0" bldLvl="0" autoUpdateAnimBg="0"/>
      <p:bldP spid="23564" grpId="0" bldLvl="0" autoUpdateAnimBg="0"/>
      <p:bldP spid="23565" grpId="0" bldLvl="0" autoUpdateAnimBg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68313" y="1023060"/>
            <a:ext cx="47513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做一个微波炉的包装箱，至少要用多少平方米的硬纸板？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7544" y="2556193"/>
            <a:ext cx="4824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包装箱的表面积是：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-36512" y="3135451"/>
            <a:ext cx="8928546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方法一：                    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0.7×0.5×2+0.7×0.4×2+0.5×0.4×2</a:t>
            </a:r>
            <a:endParaRPr lang="en-US" altLang="zh-CN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 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0.7+0.56+0.4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=1.66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（平方米）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答：至少要用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107950" y="90539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grpSp>
        <p:nvGrpSpPr>
          <p:cNvPr id="7" name="Group 22"/>
          <p:cNvGrpSpPr/>
          <p:nvPr/>
        </p:nvGrpSpPr>
        <p:grpSpPr bwMode="auto">
          <a:xfrm>
            <a:off x="5796135" y="900375"/>
            <a:ext cx="3104570" cy="2184080"/>
            <a:chOff x="3243" y="1253"/>
            <a:chExt cx="1947" cy="1410"/>
          </a:xfrm>
        </p:grpSpPr>
        <p:pic>
          <p:nvPicPr>
            <p:cNvPr id="8" name="Picture 18" descr="P-3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1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68313" y="887389"/>
            <a:ext cx="47513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做一个微波炉的包装箱，至少要用多少平方米的硬纸板？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7544" y="2429233"/>
            <a:ext cx="4824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包装箱的表面积是：</a:t>
            </a: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-36512" y="2948672"/>
            <a:ext cx="865187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0.7×0.5+0.7×0.4+0.5×0.4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×2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 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0.83×2 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答：至少要用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1.66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107950" y="769725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grpSp>
        <p:nvGrpSpPr>
          <p:cNvPr id="16" name="Group 22"/>
          <p:cNvGrpSpPr/>
          <p:nvPr/>
        </p:nvGrpSpPr>
        <p:grpSpPr bwMode="auto">
          <a:xfrm>
            <a:off x="5796135" y="764704"/>
            <a:ext cx="3104570" cy="2184080"/>
            <a:chOff x="3243" y="1253"/>
            <a:chExt cx="1947" cy="1410"/>
          </a:xfrm>
        </p:grpSpPr>
        <p:pic>
          <p:nvPicPr>
            <p:cNvPr id="17" name="Picture 18" descr="P-3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253"/>
              <a:ext cx="1634" cy="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 rot="776240">
              <a:off x="3401" y="2339"/>
              <a:ext cx="53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0.7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 rot="18828751">
              <a:off x="4447" y="2231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0.5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 rot="16200000">
              <a:off x="4758" y="1596"/>
              <a:ext cx="55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0.4</a:t>
              </a:r>
              <a:r>
                <a:rPr lang="en-US" altLang="zh-CN" sz="2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222250" y="4890864"/>
            <a:ext cx="914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长方体的表面积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宽）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22250" y="4065255"/>
            <a:ext cx="8166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i="1" dirty="0">
                <a:latin typeface="Arial" panose="020B0604020202020204" pitchFamily="34" charset="0"/>
              </a:rPr>
              <a:t>    </a:t>
            </a:r>
            <a:r>
              <a:rPr lang="en-US" altLang="zh-CN" sz="3600" i="1" dirty="0">
                <a:latin typeface="Arial" panose="020B0604020202020204" pitchFamily="34" charset="0"/>
              </a:rPr>
              <a:t>(0.7×0.5+0.7×0.4+0.5×0.4</a:t>
            </a:r>
            <a:r>
              <a:rPr lang="zh-CN" altLang="en-US" sz="3600" i="1" dirty="0">
                <a:latin typeface="Arial" panose="020B0604020202020204" pitchFamily="34" charset="0"/>
              </a:rPr>
              <a:t>）</a:t>
            </a:r>
            <a:r>
              <a:rPr lang="en-US" altLang="zh-CN" sz="3600" i="1" dirty="0">
                <a:latin typeface="Arial" panose="020B0604020202020204" pitchFamily="34" charset="0"/>
              </a:rPr>
              <a:t>×2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32570" y="1550752"/>
            <a:ext cx="86421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i="1" dirty="0">
                <a:latin typeface="Arial" panose="020B0604020202020204" pitchFamily="34" charset="0"/>
              </a:rPr>
              <a:t> </a:t>
            </a:r>
            <a:r>
              <a:rPr lang="en-US" altLang="zh-CN" sz="3600" i="1" dirty="0" smtClean="0">
                <a:latin typeface="Arial" panose="020B0604020202020204" pitchFamily="34" charset="0"/>
              </a:rPr>
              <a:t>0.7×0.5×2+0.7×0.4×2+0.5×0.4×2</a:t>
            </a:r>
            <a:endParaRPr lang="en-US" altLang="zh-CN" sz="3600" i="1" dirty="0">
              <a:latin typeface="Arial" panose="020B0604020202020204" pitchFamily="34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6727" y="845339"/>
            <a:ext cx="92480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比较两种方法有什么不同，他们之间有什么联系？</a:t>
            </a: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3217863" y="2874739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414713" y="2816002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itchFamily="49" charset="-122"/>
              </a:rPr>
              <a:t>上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3795713" y="2874739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832225" y="2801714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itchFamily="49" charset="-122"/>
              </a:rPr>
              <a:t>和下</a:t>
            </a: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5205413" y="2873152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416550" y="2816002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前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5738813" y="2874739"/>
            <a:ext cx="9350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834063" y="2801714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itchFamily="49" charset="-122"/>
              </a:rPr>
              <a:t>和后</a:t>
            </a: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7165975" y="2889027"/>
            <a:ext cx="93503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7448550" y="2835052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楷体_GB2312" pitchFamily="49" charset="-122"/>
              </a:rPr>
              <a:t>右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7769225" y="2889027"/>
            <a:ext cx="935038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7866063" y="2820764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ea typeface="楷体_GB2312" pitchFamily="49" charset="-122"/>
              </a:rPr>
              <a:t>和左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0" y="2298477"/>
            <a:ext cx="90364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长方体的表面积＝长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>
            <a:off x="3854478" y="5491396"/>
            <a:ext cx="1221578" cy="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3552942" y="5411773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楷体_GB2312" pitchFamily="49" charset="-122"/>
              </a:rPr>
              <a:t>上</a:t>
            </a:r>
            <a:r>
              <a:rPr lang="en-US" altLang="zh-CN" sz="2800" dirty="0">
                <a:ea typeface="楷体_GB2312" pitchFamily="49" charset="-122"/>
              </a:rPr>
              <a:t>(</a:t>
            </a:r>
            <a:r>
              <a:rPr lang="zh-CN" altLang="en-US" sz="2800" dirty="0">
                <a:ea typeface="楷体_GB2312" pitchFamily="49" charset="-122"/>
              </a:rPr>
              <a:t>或下</a:t>
            </a:r>
            <a:r>
              <a:rPr lang="en-US" altLang="zh-CN" sz="2800" dirty="0">
                <a:ea typeface="楷体_GB2312" pitchFamily="49" charset="-122"/>
              </a:rPr>
              <a:t>)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5097110" y="5411773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楷体_GB2312" pitchFamily="49" charset="-122"/>
              </a:rPr>
              <a:t>前</a:t>
            </a:r>
            <a:r>
              <a:rPr lang="en-US" altLang="zh-CN" sz="2800" dirty="0">
                <a:ea typeface="楷体_GB2312" pitchFamily="49" charset="-122"/>
              </a:rPr>
              <a:t>(</a:t>
            </a:r>
            <a:r>
              <a:rPr lang="zh-CN" altLang="en-US" sz="2800" dirty="0">
                <a:ea typeface="楷体_GB2312" pitchFamily="49" charset="-122"/>
              </a:rPr>
              <a:t>或后</a:t>
            </a:r>
            <a:r>
              <a:rPr lang="en-US" altLang="zh-CN" sz="2800" dirty="0">
                <a:ea typeface="楷体_GB2312" pitchFamily="49" charset="-122"/>
              </a:rPr>
              <a:t>)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6609278" y="5426060"/>
            <a:ext cx="1491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itchFamily="49" charset="-122"/>
              </a:rPr>
              <a:t>右</a:t>
            </a:r>
            <a:r>
              <a:rPr lang="en-US" altLang="zh-CN" sz="2800">
                <a:ea typeface="楷体_GB2312" pitchFamily="49" charset="-122"/>
              </a:rPr>
              <a:t>(</a:t>
            </a:r>
            <a:r>
              <a:rPr lang="zh-CN" altLang="en-US" sz="2800">
                <a:ea typeface="楷体_GB2312" pitchFamily="49" charset="-122"/>
              </a:rPr>
              <a:t>或左</a:t>
            </a:r>
            <a:r>
              <a:rPr lang="en-US" altLang="zh-CN" sz="2800">
                <a:ea typeface="楷体_GB2312" pitchFamily="49" charset="-122"/>
              </a:rPr>
              <a:t>)</a:t>
            </a:r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>
            <a:off x="5386956" y="5491396"/>
            <a:ext cx="1014117" cy="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V="1">
            <a:off x="6732240" y="5473359"/>
            <a:ext cx="1036985" cy="18037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autoUpdateAnimBg="0"/>
      <p:bldP spid="25602" grpId="0" autoUpdateAnimBg="0"/>
      <p:bldP spid="25603" grpId="0" autoUpdateAnimBg="0"/>
      <p:bldP spid="25604" grpId="0" autoUpdateAnimBg="0"/>
      <p:bldP spid="25605" grpId="0" animBg="1"/>
      <p:bldP spid="25606" grpId="0" autoUpdateAnimBg="0"/>
      <p:bldP spid="25607" grpId="0" animBg="1"/>
      <p:bldP spid="25608" grpId="0" autoUpdateAnimBg="0"/>
      <p:bldP spid="25609" grpId="0" animBg="1"/>
      <p:bldP spid="25610" grpId="0" autoUpdateAnimBg="0"/>
      <p:bldP spid="25611" grpId="0" animBg="1"/>
      <p:bldP spid="25612" grpId="0" autoUpdateAnimBg="0"/>
      <p:bldP spid="25613" grpId="0" animBg="1"/>
      <p:bldP spid="25614" grpId="0" autoUpdateAnimBg="0"/>
      <p:bldP spid="25615" grpId="0" animBg="1"/>
      <p:bldP spid="25616" grpId="0" autoUpdateAnimBg="0"/>
      <p:bldP spid="25617" grpId="0" autoUpdateAnimBg="0"/>
      <p:bldP spid="25618" grpId="0" animBg="1"/>
      <p:bldP spid="25619" grpId="0" autoUpdateAnimBg="0"/>
      <p:bldP spid="25620" grpId="0" autoUpdateAnimBg="0"/>
      <p:bldP spid="25621" grpId="0" autoUpdateAnimBg="0"/>
      <p:bldP spid="25623" grpId="0" animBg="1"/>
      <p:bldP spid="256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79512" y="4500409"/>
            <a:ext cx="8964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长方体的表面积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宽）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1020" y="3337828"/>
            <a:ext cx="90364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长方体的表面积＝长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977" y="1140996"/>
            <a:ext cx="3194581" cy="12436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autoUpdateAnimBg="0"/>
      <p:bldP spid="2561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771249"/>
            <a:ext cx="4036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求出下图的表面积。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11" name="r45.jpg" descr="id:21475059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1578677"/>
            <a:ext cx="2288386" cy="2136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1110" y="1598296"/>
            <a:ext cx="1730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4" name="矩形 3"/>
          <p:cNvSpPr/>
          <p:nvPr/>
        </p:nvSpPr>
        <p:spPr>
          <a:xfrm>
            <a:off x="1078356" y="3754221"/>
            <a:ext cx="18190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6" name="矩形 5"/>
          <p:cNvSpPr/>
          <p:nvPr/>
        </p:nvSpPr>
        <p:spPr>
          <a:xfrm>
            <a:off x="1060865" y="5019476"/>
            <a:ext cx="1851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解法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</p:txBody>
      </p:sp>
      <p:sp>
        <p:nvSpPr>
          <p:cNvPr id="14" name="矩形 13"/>
          <p:cNvSpPr/>
          <p:nvPr/>
        </p:nvSpPr>
        <p:spPr>
          <a:xfrm>
            <a:off x="3059832" y="2203620"/>
            <a:ext cx="6298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1.2×1.2×2+1.2×1×2+1.2×1×2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2575" y="4356393"/>
            <a:ext cx="60512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1.2×1.2×2+1.2×1×4=7.68(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6261" y="5604251"/>
            <a:ext cx="69821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1.2×1.2+1.2×1+1.2×1)×2=7.68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35086" y="2742071"/>
            <a:ext cx="3393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=2.88+2.4+2.4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3808" y="3204265"/>
            <a:ext cx="2168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=7.68(</a:t>
            </a:r>
            <a:r>
              <a:rPr lang="zh-CN" altLang="en-US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060065" y="1591310"/>
            <a:ext cx="4575175" cy="11804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223056" y="3401587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6.5×6.5×6</a:t>
            </a:r>
            <a:endParaRPr lang="en-US" altLang="zh-CN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en-US" altLang="zh-CN" sz="3600" dirty="0">
                <a:solidFill>
                  <a:srgbClr val="C00000"/>
                </a:solidFill>
                <a:cs typeface="Times New Roman" panose="02020603050405020304" pitchFamily="18" charset="0"/>
              </a:rPr>
              <a:t>= 42.25×6</a:t>
            </a:r>
          </a:p>
          <a:p>
            <a:r>
              <a:rPr lang="en-US" altLang="zh-CN" sz="3600" dirty="0">
                <a:solidFill>
                  <a:srgbClr val="C00000"/>
                </a:solidFill>
                <a:cs typeface="Times New Roman" panose="02020603050405020304" pitchFamily="18" charset="0"/>
              </a:rPr>
              <a:t>=253.5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（㎝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²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187624" y="452747"/>
            <a:ext cx="77777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个正方体墨水盒，棱长为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6.5cm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，制作这个墨水盒至少需要多少平方厘米的硬纸板？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71239" y="73580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pic>
        <p:nvPicPr>
          <p:cNvPr id="8" name="Picture 17" descr="墨水盒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98" y="1649821"/>
            <a:ext cx="2281238" cy="23193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矩形 1"/>
          <p:cNvSpPr/>
          <p:nvPr/>
        </p:nvSpPr>
        <p:spPr>
          <a:xfrm>
            <a:off x="3275855" y="1591090"/>
            <a:ext cx="4358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求至少用多少平方厘米的硬纸板，就是求什么？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3363466" y="2901403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求正方体的表面积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403648" y="5155913"/>
            <a:ext cx="6862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答：制作这个墨水盒至少需要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253.5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627" grpId="0" build="p" autoUpdateAnimBg="0"/>
      <p:bldP spid="2" grpId="0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059832" y="1591090"/>
            <a:ext cx="4574921" cy="12361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223056" y="3401587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6.5×6.5×6</a:t>
            </a:r>
            <a:endParaRPr lang="en-US" altLang="zh-CN" sz="3600" dirty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 42.25×6</a:t>
            </a: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=253.5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（㎝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²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187624" y="452747"/>
            <a:ext cx="77777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个正方体墨水盒，棱长为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6.5cm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，制作这个墨水盒至少需要多少平方厘米的硬纸板？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71239" y="73580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pic>
        <p:nvPicPr>
          <p:cNvPr id="8" name="Picture 17" descr="墨水盒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98" y="1649821"/>
            <a:ext cx="2281238" cy="23193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矩形 1"/>
          <p:cNvSpPr/>
          <p:nvPr/>
        </p:nvSpPr>
        <p:spPr>
          <a:xfrm>
            <a:off x="3275855" y="1591090"/>
            <a:ext cx="4358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求至少用多少平方厘米的硬纸板，就是求什么？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3363466" y="2901403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求正方体的表面积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403648" y="5155913"/>
            <a:ext cx="6862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答：制作这个墨水盒至少需要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253.5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的硬纸板。</a:t>
            </a:r>
          </a:p>
        </p:txBody>
      </p:sp>
      <p:sp>
        <p:nvSpPr>
          <p:cNvPr id="6" name="剪去对角的矩形 5"/>
          <p:cNvSpPr/>
          <p:nvPr/>
        </p:nvSpPr>
        <p:spPr>
          <a:xfrm>
            <a:off x="761220" y="4073921"/>
            <a:ext cx="1670016" cy="653322"/>
          </a:xfrm>
          <a:prstGeom prst="snip2DiagRect">
            <a:avLst>
              <a:gd name="adj1" fmla="val 6931"/>
              <a:gd name="adj2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写法一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627" grpId="0" build="p" autoUpdateAnimBg="0"/>
      <p:bldP spid="2" grpId="0"/>
      <p:bldP spid="3" grpId="0"/>
      <p:bldP spid="5" grpId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060065" y="1591310"/>
            <a:ext cx="4575175" cy="108077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223056" y="3401587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09575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6.5²×6</a:t>
            </a: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 42.25×6</a:t>
            </a:r>
          </a:p>
          <a:p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=253.5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（㎝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²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187624" y="452747"/>
            <a:ext cx="77777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个正方体墨水盒，棱长为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6.5cm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，制作这个墨水盒至少需要多少平方厘米的硬纸板？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71239" y="73580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pic>
        <p:nvPicPr>
          <p:cNvPr id="8" name="Picture 17" descr="墨水盒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98" y="1649821"/>
            <a:ext cx="2281238" cy="23193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矩形 1"/>
          <p:cNvSpPr/>
          <p:nvPr/>
        </p:nvSpPr>
        <p:spPr>
          <a:xfrm>
            <a:off x="3275855" y="1591090"/>
            <a:ext cx="4358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求至少用多少平方厘米的硬纸板，就是求什么？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3363466" y="2901403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求正方体的表面积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403648" y="5155913"/>
            <a:ext cx="6862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答：制作这个墨水盒至少需要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253.5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的硬纸板。</a:t>
            </a:r>
          </a:p>
        </p:txBody>
      </p:sp>
      <p:sp>
        <p:nvSpPr>
          <p:cNvPr id="6" name="剪去对角的矩形 5"/>
          <p:cNvSpPr/>
          <p:nvPr/>
        </p:nvSpPr>
        <p:spPr>
          <a:xfrm>
            <a:off x="761220" y="4073921"/>
            <a:ext cx="1670016" cy="653322"/>
          </a:xfrm>
          <a:prstGeom prst="snip2DiagRect">
            <a:avLst>
              <a:gd name="adj1" fmla="val 6931"/>
              <a:gd name="adj2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写法二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467544" y="1404698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物体表面的大小叫做物体的面积。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492786" y="846378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什么叫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面积？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467545" y="1890698"/>
            <a:ext cx="79928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请你们拿出包装盒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沿着棱剪开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看看长方体和正方体的纸盒展开是什么形状。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467545" y="3657798"/>
            <a:ext cx="799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小组里展示自己的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展开图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3" y="4627002"/>
            <a:ext cx="83270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展开图中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分别用“上”“下”“前”</a:t>
            </a:r>
            <a:endParaRPr lang="en-US" altLang="zh-CN" sz="36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“后”“左”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“右”标明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个面。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52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239293" y="764704"/>
            <a:ext cx="24177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   结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68313" y="1917700"/>
            <a:ext cx="8623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正方体的表面积＝棱长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棱长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×6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39750" y="3787775"/>
            <a:ext cx="7816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正方体的表面积＝棱长</a:t>
            </a:r>
            <a:r>
              <a:rPr lang="en-US" altLang="zh-CN" sz="6600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²</a:t>
            </a:r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×6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/>
      <p:bldP spid="2765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483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求出各图的表面积。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5" name="矩形 14"/>
          <p:cNvSpPr/>
          <p:nvPr/>
        </p:nvSpPr>
        <p:spPr>
          <a:xfrm>
            <a:off x="714287" y="3582425"/>
            <a:ext cx="3837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6×6×6=216(dm²)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r46.jpg" descr="id:2147505942;FounderCES"/>
          <p:cNvPicPr/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083" r="64122"/>
          <a:stretch>
            <a:fillRect/>
          </a:stretch>
        </p:blipFill>
        <p:spPr>
          <a:xfrm>
            <a:off x="1202834" y="1929869"/>
            <a:ext cx="1331749" cy="1484595"/>
          </a:xfrm>
          <a:prstGeom prst="rect">
            <a:avLst/>
          </a:prstGeom>
        </p:spPr>
      </p:pic>
      <p:pic>
        <p:nvPicPr>
          <p:cNvPr id="19" name="r46.jpg" descr="id:2147505942;FounderCES"/>
          <p:cNvPicPr/>
          <p:nvPr/>
        </p:nvPicPr>
        <p:blipFill rotWithShape="1"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411"/>
          <a:stretch>
            <a:fillRect/>
          </a:stretch>
        </p:blipFill>
        <p:spPr>
          <a:xfrm>
            <a:off x="5487071" y="1556792"/>
            <a:ext cx="2100519" cy="185767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127031" y="3582425"/>
            <a:ext cx="3837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3×3×6=54(m²)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1120" y="4293096"/>
            <a:ext cx="7945296" cy="1521191"/>
            <a:chOff x="371120" y="4644113"/>
            <a:chExt cx="7945296" cy="152119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31560" y="4644113"/>
              <a:ext cx="3984856" cy="152093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1120" y="4644367"/>
              <a:ext cx="3984856" cy="1520937"/>
            </a:xfrm>
            <a:prstGeom prst="rect">
              <a:avLst/>
            </a:prstGeom>
          </p:spPr>
        </p:pic>
      </p:grpSp>
      <p:grpSp>
        <p:nvGrpSpPr>
          <p:cNvPr id="12" name="组合 9"/>
          <p:cNvGrpSpPr/>
          <p:nvPr/>
        </p:nvGrpSpPr>
        <p:grpSpPr>
          <a:xfrm>
            <a:off x="5939527" y="5863577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7" descr="128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8116" y="3233088"/>
            <a:ext cx="2427288" cy="28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692696"/>
            <a:ext cx="5038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24</a:t>
            </a:r>
            <a:r>
              <a:rPr lang="zh-CN" altLang="zh-CN" sz="3200" dirty="0"/>
              <a:t>页“做一做”。</a:t>
            </a:r>
          </a:p>
        </p:txBody>
      </p:sp>
      <p:sp>
        <p:nvSpPr>
          <p:cNvPr id="2" name="矩形 1"/>
          <p:cNvSpPr/>
          <p:nvPr/>
        </p:nvSpPr>
        <p:spPr>
          <a:xfrm>
            <a:off x="683568" y="299695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75×0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5+0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6×2+0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5×1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6×2</a:t>
            </a:r>
            <a:endParaRPr lang="zh-CN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407" y="4509120"/>
            <a:ext cx="2092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375(m</a:t>
            </a:r>
            <a:r>
              <a:rPr lang="en-US" altLang="zh-CN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23528" y="980728"/>
            <a:ext cx="8353425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亮亮家要给一个长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0.75m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，宽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0.5m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1.6m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的简易衣柜换布罩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如下图，没有底面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。至少需要用布多少平方米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6498479" y="5746522"/>
            <a:ext cx="868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75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 rot="20463880">
            <a:off x="7676404" y="5746522"/>
            <a:ext cx="72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 rot="16200000">
            <a:off x="8089947" y="4337616"/>
            <a:ext cx="865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1985" y="3717032"/>
            <a:ext cx="3207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=0.375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5220489"/>
            <a:ext cx="50658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至少需要用布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4.375m</a:t>
            </a:r>
            <a:r>
              <a:rPr lang="en-US" altLang="zh-CN" sz="3200" baseline="30000" dirty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3070" y="2964447"/>
            <a:ext cx="3862239" cy="280765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5496" y="692696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25</a:t>
            </a:r>
            <a:r>
              <a:rPr lang="zh-CN" altLang="zh-CN" sz="3200" dirty="0"/>
              <a:t>页练习六第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grpSp>
        <p:nvGrpSpPr>
          <p:cNvPr id="7" name="Group 26"/>
          <p:cNvGrpSpPr/>
          <p:nvPr/>
        </p:nvGrpSpPr>
        <p:grpSpPr bwMode="auto">
          <a:xfrm>
            <a:off x="851098" y="3059830"/>
            <a:ext cx="2160589" cy="2678112"/>
            <a:chOff x="612" y="1389"/>
            <a:chExt cx="1361" cy="1687"/>
          </a:xfrm>
        </p:grpSpPr>
        <p:grpSp>
          <p:nvGrpSpPr>
            <p:cNvPr id="8" name="Group 22"/>
            <p:cNvGrpSpPr/>
            <p:nvPr/>
          </p:nvGrpSpPr>
          <p:grpSpPr bwMode="auto">
            <a:xfrm>
              <a:off x="612" y="1389"/>
              <a:ext cx="1010" cy="1270"/>
              <a:chOff x="412" y="1797"/>
              <a:chExt cx="1010" cy="1270"/>
            </a:xfrm>
          </p:grpSpPr>
          <p:sp>
            <p:nvSpPr>
              <p:cNvPr id="12" name="AutoShape 18"/>
              <p:cNvSpPr>
                <a:spLocks noChangeArrowheads="1"/>
              </p:cNvSpPr>
              <p:nvPr/>
            </p:nvSpPr>
            <p:spPr bwMode="auto">
              <a:xfrm>
                <a:off x="412" y="1797"/>
                <a:ext cx="1010" cy="1270"/>
              </a:xfrm>
              <a:prstGeom prst="cube">
                <a:avLst>
                  <a:gd name="adj" fmla="val 20000"/>
                </a:avLst>
              </a:prstGeom>
              <a:noFill/>
              <a:ln w="22225">
                <a:solidFill>
                  <a:schemeClr val="tx1"/>
                </a:solidFill>
                <a:miter lim="800000"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4" name="Line 19"/>
              <p:cNvSpPr>
                <a:spLocks noChangeShapeType="1"/>
              </p:cNvSpPr>
              <p:nvPr/>
            </p:nvSpPr>
            <p:spPr bwMode="auto">
              <a:xfrm>
                <a:off x="615" y="1797"/>
                <a:ext cx="0" cy="10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5" name="Line 20"/>
              <p:cNvSpPr>
                <a:spLocks noChangeShapeType="1"/>
              </p:cNvSpPr>
              <p:nvPr/>
            </p:nvSpPr>
            <p:spPr bwMode="auto">
              <a:xfrm flipV="1">
                <a:off x="416" y="2873"/>
                <a:ext cx="191" cy="19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6" name="Line 21"/>
              <p:cNvSpPr>
                <a:spLocks noChangeShapeType="1"/>
              </p:cNvSpPr>
              <p:nvPr/>
            </p:nvSpPr>
            <p:spPr bwMode="auto">
              <a:xfrm>
                <a:off x="612" y="2865"/>
                <a:ext cx="804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dash"/>
                <a:round/>
                <a:tailEnd type="none" w="lg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1644" y="1833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" name="Rectangle 24"/>
            <p:cNvSpPr>
              <a:spLocks noChangeArrowheads="1"/>
            </p:cNvSpPr>
            <p:nvPr/>
          </p:nvSpPr>
          <p:spPr bwMode="auto">
            <a:xfrm>
              <a:off x="918" y="2695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1508" y="2432"/>
              <a:ext cx="329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</a:rPr>
                <a:t>c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11902" y="1124744"/>
            <a:ext cx="8508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在展开图上找出相对的面，并用上、下、前、后、左、右标出，再用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标出每条棱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29678" y="3218324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69686" y="4968059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725" y="4010050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9606" y="3999419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75258" y="3999418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61774" y="3976370"/>
            <a:ext cx="634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060137" y="3946753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471401" y="3946753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807105" y="271360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716016" y="497819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319273" y="5506339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6288505" y="326686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4087025" y="3197900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5436096" y="3073646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5580112" y="3246435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5527054" y="494585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7002040" y="326686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7111361" y="4945854"/>
            <a:ext cx="55698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i="1" dirty="0"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8" grpId="0"/>
      <p:bldP spid="19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821680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25</a:t>
            </a:r>
            <a:r>
              <a:rPr lang="zh-CN" altLang="zh-CN" sz="3200" dirty="0"/>
              <a:t>页练习六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6372200" y="3051538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周四</a:t>
            </a:r>
            <a:r>
              <a:rPr lang="zh-CN" altLang="zh-CN" sz="32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2200" y="384362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周末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46204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周五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1902" y="1415678"/>
            <a:ext cx="8508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将这个展开图围成正方体后，哪两个面分别相对？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5952" y="3039617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周一对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7044" y="3843626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周二对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37044" y="4644425"/>
            <a:ext cx="247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周三对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90772"/>
            <a:ext cx="3232265" cy="369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9512" y="692696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25</a:t>
            </a:r>
            <a:r>
              <a:rPr lang="zh-CN" altLang="zh-CN" sz="3200" dirty="0"/>
              <a:t>页练习六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zh-CN" sz="3200" dirty="0"/>
              <a:t>题。</a:t>
            </a: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79512" y="2924944"/>
            <a:ext cx="69270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）计算各长方体中正面的面积。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79512" y="4068361"/>
            <a:ext cx="73525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）计算各长方体中右侧面的面积。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179512" y="5229200"/>
            <a:ext cx="69270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）计算各长方体中上面的面积。</a:t>
            </a:r>
          </a:p>
        </p:txBody>
      </p:sp>
      <p:pic>
        <p:nvPicPr>
          <p:cNvPr id="10" name="Picture 30" descr="RTX截图未命名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177087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342028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6036" y="3420289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5871" y="3420288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9816" y="3412263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12160" y="3416855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7328" y="3420289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2635" y="450912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66296" y="4509120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61374" y="4524560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5035" y="4524560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91795" y="4527360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05320" y="4524560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4395" y="5714674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7664" y="5714673"/>
            <a:ext cx="176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47864" y="5685057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71525" y="5685057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12160" y="566124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2×2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83495" y="5661248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=4(cm</a:t>
            </a:r>
            <a:r>
              <a:rPr lang="en-US" altLang="zh-CN" sz="32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12" grpId="0"/>
      <p:bldP spid="14" grpId="0"/>
      <p:bldP spid="15" grpId="0"/>
      <p:bldP spid="19" grpId="0"/>
      <p:bldP spid="20" grpId="0"/>
      <p:bldP spid="16" grpId="0"/>
      <p:bldP spid="22" grpId="0"/>
      <p:bldP spid="17" grpId="0"/>
      <p:bldP spid="18" grpId="0"/>
      <p:bldP spid="25" grpId="0"/>
      <p:bldP spid="26" grpId="0"/>
      <p:bldP spid="21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496" y="735087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26</a:t>
            </a:r>
            <a:r>
              <a:rPr lang="zh-CN" altLang="zh-CN" sz="3200" dirty="0"/>
              <a:t>页练习六第</a:t>
            </a:r>
            <a:r>
              <a:rPr lang="en-US" altLang="zh-CN" sz="3200" dirty="0" smtClean="0"/>
              <a:t>8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1043608" y="4449306"/>
            <a:ext cx="2507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3×3×5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1124744"/>
            <a:ext cx="5688632" cy="297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一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个玻璃鱼缸的形状是正方体，棱长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3dm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。制作这个鱼缸时至少需要玻璃多少平方分米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鱼缸的上面没有盖。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</p:txBody>
      </p:sp>
      <p:pic>
        <p:nvPicPr>
          <p:cNvPr id="9" name="Picture 5" descr="p-35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56792"/>
            <a:ext cx="2519363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496" y="5385410"/>
            <a:ext cx="907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制作这个鱼缸时至少需要玻璃</a:t>
            </a:r>
            <a:r>
              <a:rPr lang="en-US" altLang="zh-CN" sz="40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45dm</a:t>
            </a:r>
            <a:r>
              <a:rPr lang="en-US" altLang="zh-CN" sz="40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535581" y="4440595"/>
            <a:ext cx="23455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45(dm</a:t>
            </a:r>
            <a:r>
              <a:rPr lang="en-US" altLang="zh-CN" sz="4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821680"/>
            <a:ext cx="54553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26</a:t>
            </a:r>
            <a:r>
              <a:rPr lang="zh-CN" altLang="zh-CN" sz="3200" dirty="0"/>
              <a:t>页练习六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10</a:t>
            </a:r>
            <a:r>
              <a:rPr lang="zh-CN" altLang="zh-CN" sz="3200" dirty="0"/>
              <a:t>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9430" y="3396821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50÷2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3974475"/>
            <a:ext cx="6947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50×25+50×2.5×2+25×2.5×2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04" y="1196752"/>
            <a:ext cx="8508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一个新建的游泳池长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，长是宽的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倍，深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现在要在游泳池的四周和底面贴上瓷砖，一共需要贴多少平方米的瓷砖？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5544" y="3396820"/>
            <a:ext cx="1443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=25(m)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4692965"/>
            <a:ext cx="2092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1625(m</a:t>
            </a:r>
            <a:r>
              <a:rPr lang="en-US" altLang="zh-CN" sz="3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5364505"/>
            <a:ext cx="6699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答：一共需要贴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1625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平方米的瓷砖。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4939" y="4342135"/>
            <a:ext cx="8139449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在解决实际问题时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要认真读题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弄清楚要求长方体或正方体的哪几个面的面积。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42602" y="2962637"/>
            <a:ext cx="862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正方体的表面积＝棱长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棱长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×6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69284" y="3718838"/>
            <a:ext cx="7816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正方体的表面积＝棱长</a:t>
            </a:r>
            <a:r>
              <a:rPr lang="en-US" altLang="zh-CN" sz="3200" baseline="30000" dirty="0">
                <a:solidFill>
                  <a:srgbClr val="C00000"/>
                </a:solidFill>
                <a:latin typeface="+mn-ea"/>
                <a:ea typeface="+mn-ea"/>
              </a:rPr>
              <a:t>²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×6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72008" y="2239725"/>
            <a:ext cx="8964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长方体的表面积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（长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宽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长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高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高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宽）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×2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0" y="1608863"/>
            <a:ext cx="90364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长方体的表面积＝长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宽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×2﹢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长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高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×2﹢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宽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高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×2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07984" y="971126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计算长方体和正方体的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表面积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不同方法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utoUpdateAnimBg="0"/>
      <p:bldP spid="17" grpId="0" autoUpdateAnimBg="0"/>
      <p:bldP spid="18" grpId="0" autoUpdateAnimBg="0"/>
      <p:bldP spid="19" grpId="0" autoUpdateAnimBg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 smtClean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2051050" y="2205038"/>
            <a:ext cx="3168650" cy="1223962"/>
          </a:xfrm>
          <a:prstGeom prst="cube">
            <a:avLst>
              <a:gd name="adj" fmla="val 50194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665413" y="1125538"/>
            <a:ext cx="25542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051050" y="220821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665413" y="2179638"/>
            <a:ext cx="15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659188" y="14192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3671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7242" y="3300836"/>
            <a:ext cx="7272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(50×40+50×78+40×78)×2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4238" y="4020916"/>
            <a:ext cx="29290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=18040(cm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1299128"/>
            <a:ext cx="8508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光华街口装了一个新的长方体铁皮邮箱，长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，做这个邮箱至少需要贴多少平方厘米的铁皮？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58635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答：做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这个邮箱至少需要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贴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18040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铁皮。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571472" y="64291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页练习六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3945250"/>
            <a:ext cx="50113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(10×12+6×12)×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23557" y="3931602"/>
            <a:ext cx="2416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=384(cm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902" y="1499300"/>
            <a:ext cx="8508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一个长方体的饼干盒，长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，如果围着它贴一圈商标纸（上、下面不贴），这张商标纸的面积至少有平方厘米？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4786322"/>
            <a:ext cx="8350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张商标纸的面积至少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384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页练习六第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4096" y="419897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1.2×1.2×6 </a:t>
            </a:r>
            <a:r>
              <a:rPr lang="zh-C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10136" y="4198974"/>
            <a:ext cx="2601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=8.64(dm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096" y="4881354"/>
            <a:ext cx="2385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8.64×1.5 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4881352"/>
            <a:ext cx="28584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=12.96(dm</a:t>
            </a:r>
            <a:r>
              <a:rPr lang="en-US" altLang="zh-CN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504" y="1246108"/>
            <a:ext cx="67389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一个正方体礼品盒，棱长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1.2dm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，如果包装这个礼品盒的用纸是其表面积的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倍，至少要用多少平方分米的包装纸？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5529426"/>
            <a:ext cx="89530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答：至少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12.96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分米的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包装纸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pic>
        <p:nvPicPr>
          <p:cNvPr id="15" name="Picture 15" descr="127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9425" y="1428229"/>
            <a:ext cx="3621087" cy="293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24588" y="758379"/>
            <a:ext cx="74700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计算下面立体图形的表面积。（单位：米）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-28338" y="4057800"/>
            <a:ext cx="582447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800" dirty="0">
                <a:solidFill>
                  <a:srgbClr val="FF0000"/>
                </a:solidFill>
                <a:latin typeface="+mn-lt"/>
              </a:rPr>
              <a:t>8×7+8×4+7×4</a:t>
            </a:r>
            <a:r>
              <a:rPr lang="zh-CN" altLang="en-US" sz="3800" dirty="0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3800" dirty="0">
                <a:solidFill>
                  <a:srgbClr val="FF0000"/>
                </a:solidFill>
                <a:latin typeface="+mn-lt"/>
              </a:rPr>
              <a:t>×</a:t>
            </a:r>
            <a:r>
              <a:rPr lang="en-US" altLang="zh-CN" sz="3800" dirty="0" smtClean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3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6012160" y="4084513"/>
            <a:ext cx="4718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5×5×6</a:t>
            </a:r>
            <a:endParaRPr lang="en-US" altLang="zh-CN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6" name="5r26.jpg" descr="id:21475059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5001" y="1890021"/>
            <a:ext cx="2750865" cy="18686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1912476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0" y="1916832"/>
            <a:ext cx="617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" name="5r27.jpg" descr="id:214750598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563" y="1412776"/>
            <a:ext cx="2310810" cy="23108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3728" y="3356992"/>
            <a:ext cx="4315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zh-CN" altLang="en-US" sz="3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66538" y="306460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88633" y="22048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20160" y="3348281"/>
            <a:ext cx="4315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3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91312" y="3010111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54220" y="248418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96" y="4953362"/>
            <a:ext cx="371447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800" dirty="0" smtClean="0">
                <a:solidFill>
                  <a:srgbClr val="FF0000"/>
                </a:solidFill>
                <a:latin typeface="+mj-lt"/>
              </a:rPr>
              <a:t>= 232</a:t>
            </a:r>
            <a:r>
              <a:rPr lang="zh-CN" altLang="en-US" sz="3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（平方米）</a:t>
            </a:r>
          </a:p>
        </p:txBody>
      </p:sp>
      <p:sp>
        <p:nvSpPr>
          <p:cNvPr id="6" name="矩形 5"/>
          <p:cNvSpPr/>
          <p:nvPr/>
        </p:nvSpPr>
        <p:spPr>
          <a:xfrm>
            <a:off x="5754066" y="4912132"/>
            <a:ext cx="371447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800" dirty="0" smtClean="0">
                <a:solidFill>
                  <a:srgbClr val="FF0000"/>
                </a:solidFill>
                <a:latin typeface="+mj-lt"/>
              </a:rPr>
              <a:t>= 150</a:t>
            </a:r>
            <a:r>
              <a:rPr lang="zh-CN" altLang="en-US" sz="3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0" y="695598"/>
            <a:ext cx="7812360" cy="223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(难点题)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将一个长50cm、宽40cm、高35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cm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工具箱表面涂上漆，需要涂油漆的面积是多少？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971599" y="2924944"/>
            <a:ext cx="75612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50×40+50×35+40×35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67544" y="4809346"/>
            <a:ext cx="878534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答：需要涂油漆的面积是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10300       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599" y="3947288"/>
            <a:ext cx="38106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 10300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       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37" name="矩形 36"/>
          <p:cNvSpPr/>
          <p:nvPr/>
        </p:nvSpPr>
        <p:spPr>
          <a:xfrm>
            <a:off x="3253297" y="4007102"/>
            <a:ext cx="814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C</a:t>
            </a:r>
            <a:r>
              <a:rPr lang="zh-CN" altLang="en-US" sz="3200" dirty="0" smtClean="0">
                <a:solidFill>
                  <a:srgbClr val="FF0000"/>
                </a:solidFill>
                <a:latin typeface="+mj-lt"/>
              </a:rPr>
              <a:t>㎡</a:t>
            </a:r>
            <a:endParaRPr lang="zh-CN" alt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424460" y="4870901"/>
            <a:ext cx="814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C</a:t>
            </a:r>
            <a:r>
              <a:rPr lang="zh-CN" altLang="en-US" sz="3200" dirty="0" smtClean="0">
                <a:solidFill>
                  <a:srgbClr val="FF0000"/>
                </a:solidFill>
                <a:latin typeface="+mj-lt"/>
              </a:rPr>
              <a:t>㎡</a:t>
            </a:r>
            <a:endParaRPr lang="zh-CN" altLang="en-US" sz="32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  <p:bldP spid="8" grpId="0"/>
      <p:bldP spid="37" grpId="0"/>
      <p:bldP spid="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85720" y="714356"/>
            <a:ext cx="8028385" cy="223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(难点题)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有一个正方体收纳箱，棱长是0.8米，制作一个这样的收纳箱需要多少平方米木板？（该收纳箱无盖）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600178" y="3441194"/>
            <a:ext cx="281148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j-lt"/>
              </a:rPr>
              <a:t>0.8×0.8×5</a:t>
            </a:r>
            <a:endParaRPr lang="zh-CN" altLang="en-US" sz="4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19873" y="4797152"/>
            <a:ext cx="863245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答：制作一个这样的收纳箱需要3.2平方米木板。</a:t>
            </a:r>
          </a:p>
        </p:txBody>
      </p:sp>
      <p:sp>
        <p:nvSpPr>
          <p:cNvPr id="7" name="矩形 6"/>
          <p:cNvSpPr/>
          <p:nvPr/>
        </p:nvSpPr>
        <p:spPr>
          <a:xfrm>
            <a:off x="4244976" y="3432483"/>
            <a:ext cx="37834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+mj-lt"/>
              </a:rPr>
              <a:t>= 3.2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（平方米）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-36512" y="548680"/>
            <a:ext cx="807321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易错题</a:t>
            </a:r>
            <a:r>
              <a:rPr lang="en-US" altLang="zh-CN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一间长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米，宽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米，高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米的教室，门窗面积为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平方米，现在四面墙壁及棚顶需要涂上涂料，如果每平方米要付涂料费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元钱，那么一共需要付涂料费多少钱？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238856" y="3356992"/>
            <a:ext cx="61928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j-lt"/>
              </a:rPr>
              <a:t>12×8+12×3×2+8×3×2-12</a:t>
            </a:r>
            <a:endParaRPr lang="zh-CN" alt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42129" y="5534654"/>
            <a:ext cx="61928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：一共需要付涂料费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571.2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元。</a:t>
            </a:r>
          </a:p>
        </p:txBody>
      </p:sp>
      <p:sp>
        <p:nvSpPr>
          <p:cNvPr id="2" name="矩形 1"/>
          <p:cNvSpPr/>
          <p:nvPr/>
        </p:nvSpPr>
        <p:spPr>
          <a:xfrm>
            <a:off x="827584" y="3933056"/>
            <a:ext cx="1649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lt"/>
              </a:rPr>
              <a:t>= 216-12</a:t>
            </a:r>
            <a:endParaRPr lang="zh-CN" altLang="en-US" sz="32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4437112"/>
            <a:ext cx="3278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j-lt"/>
              </a:rPr>
              <a:t>= 204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（平方米）</a:t>
            </a:r>
          </a:p>
        </p:txBody>
      </p:sp>
      <p:sp>
        <p:nvSpPr>
          <p:cNvPr id="4" name="矩形 3"/>
          <p:cNvSpPr/>
          <p:nvPr/>
        </p:nvSpPr>
        <p:spPr>
          <a:xfrm>
            <a:off x="1328245" y="4949879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lt"/>
              </a:rPr>
              <a:t>204×2.8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5544" y="4941168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j-lt"/>
              </a:rPr>
              <a:t>= 571.2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（元）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/>
      <p:bldP spid="3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-23134" y="723202"/>
            <a:ext cx="8051518" cy="223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(探究题)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有一个正方体木块，把它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分成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3个大小相同的长方体之后，表面积增加了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16㎡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，这个木块原来的表面积是多少平方米？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95536" y="5385410"/>
            <a:ext cx="82809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：这个木块原来的表面积是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24㎡</a:t>
            </a:r>
            <a:r>
              <a:rPr lang="zh-CN" altLang="en-US" sz="4000" dirty="0"/>
              <a:t> 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2318722" y="3233321"/>
            <a:ext cx="14782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5830" y="3212976"/>
            <a:ext cx="2404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4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（㎡）</a:t>
            </a:r>
          </a:p>
        </p:txBody>
      </p:sp>
      <p:sp>
        <p:nvSpPr>
          <p:cNvPr id="15" name="矩形 14"/>
          <p:cNvSpPr/>
          <p:nvPr/>
        </p:nvSpPr>
        <p:spPr>
          <a:xfrm>
            <a:off x="2382217" y="4289860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4×6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2735" y="4305290"/>
            <a:ext cx="27895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24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（㎡）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2" grpId="0"/>
      <p:bldP spid="3" grpId="0"/>
      <p:bldP spid="15" grpId="0"/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-29242" y="688059"/>
            <a:ext cx="7991475" cy="369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(操作题)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一本书长20 ㎝，宽13 ㎝，厚0.6 ㎝，现有3本同样的书，将它们堆成一个长方体，使它的表面积最少，应该怎样放？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571034" y="4725144"/>
            <a:ext cx="739119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把面积最大的面叠放在一起。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678113" y="1125538"/>
            <a:ext cx="25542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051050" y="220821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2684463" y="2205038"/>
            <a:ext cx="1587" cy="647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 rot="18922646">
            <a:off x="4233863" y="2603500"/>
            <a:ext cx="1349375" cy="431800"/>
          </a:xfrm>
          <a:prstGeom prst="parallelogram">
            <a:avLst>
              <a:gd name="adj" fmla="val 96441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 rot="18922646">
            <a:off x="1684338" y="2590800"/>
            <a:ext cx="1349375" cy="431800"/>
          </a:xfrm>
          <a:prstGeom prst="parallelogram">
            <a:avLst>
              <a:gd name="adj" fmla="val 964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59188" y="14192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5655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utoUpdateAnimBg="0"/>
      <p:bldP spid="9227" grpId="0" autoUpdateAnimBg="0"/>
      <p:bldP spid="9228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0" y="620688"/>
            <a:ext cx="770413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(竞赛题)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如下图所示的立体图形由9个棱长为1厘米的小正方体搭成，这个立体图形的表面积为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               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  <a:r>
              <a:rPr lang="zh-CN" altLang="en-US" sz="32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555874" y="2190348"/>
            <a:ext cx="309624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平方厘米</a:t>
            </a:r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357430"/>
            <a:ext cx="2293938" cy="299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42910" y="3286124"/>
            <a:ext cx="52585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5+5+6+6+5+5=32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（个）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42910" y="4500570"/>
            <a:ext cx="58238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1×1×32=32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（平方厘米）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12" grpId="0" autoUpdateAnimBg="0"/>
      <p:bldP spid="13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678113" y="1125538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678113" y="2205038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 rot="18922646">
            <a:off x="4249738" y="2562225"/>
            <a:ext cx="1525587" cy="363538"/>
          </a:xfrm>
          <a:prstGeom prst="parallelogram">
            <a:avLst>
              <a:gd name="adj" fmla="val 184180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rot="18922646">
            <a:off x="1730375" y="2659063"/>
            <a:ext cx="1063625" cy="452437"/>
          </a:xfrm>
          <a:prstGeom prst="parallelogram">
            <a:avLst>
              <a:gd name="adj" fmla="val 3634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659188" y="14192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5655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 rot="2968768">
            <a:off x="2046288" y="25781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678113" y="1125538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678113" y="2205038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 rot="18922646" flipV="1">
            <a:off x="4511675" y="2770188"/>
            <a:ext cx="1633538" cy="431800"/>
          </a:xfrm>
          <a:prstGeom prst="parallelogram">
            <a:avLst>
              <a:gd name="adj" fmla="val 1660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400175" y="278130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659188" y="14192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5655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 rot="1785035">
            <a:off x="1852613" y="27511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1913689">
            <a:off x="5137150" y="26495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678113" y="1125538"/>
            <a:ext cx="2541587" cy="10795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678113" y="2205038"/>
            <a:ext cx="2541587" cy="576262"/>
          </a:xfrm>
          <a:prstGeom prst="rect">
            <a:avLst/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18922646" flipV="1">
            <a:off x="4586288" y="2825750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1400175" y="278130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659188" y="141922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5655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 rot="268768">
            <a:off x="1825625" y="27559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 rot="831381">
            <a:off x="5003800" y="27813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590675" y="3411538"/>
            <a:ext cx="3024188" cy="504825"/>
          </a:xfrm>
          <a:prstGeom prst="parallelogram">
            <a:avLst>
              <a:gd name="adj" fmla="val 90136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2063750" y="2773363"/>
            <a:ext cx="3168650" cy="635000"/>
          </a:xfrm>
          <a:prstGeom prst="parallelogram">
            <a:avLst>
              <a:gd name="adj" fmla="val 100331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 rot="18922646" flipV="1">
            <a:off x="4586288" y="2825750"/>
            <a:ext cx="1417637" cy="533400"/>
          </a:xfrm>
          <a:prstGeom prst="parallelogram">
            <a:avLst>
              <a:gd name="adj" fmla="val 10151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400175" y="2781300"/>
            <a:ext cx="1300163" cy="647700"/>
          </a:xfrm>
          <a:prstGeom prst="parallelogram">
            <a:avLst>
              <a:gd name="adj" fmla="val 102691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2697163" y="2266950"/>
            <a:ext cx="2738437" cy="504825"/>
          </a:xfrm>
          <a:prstGeom prst="parallelogram">
            <a:avLst>
              <a:gd name="adj" fmla="val 40709"/>
            </a:avLst>
          </a:prstGeom>
          <a:solidFill>
            <a:srgbClr val="FFCC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2927350" y="1616075"/>
            <a:ext cx="2822575" cy="635000"/>
          </a:xfrm>
          <a:prstGeom prst="parallelogram">
            <a:avLst>
              <a:gd name="adj" fmla="val 50109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913188" y="164465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203575" y="2784475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689225" y="3395663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前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565525" y="2205038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后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 rot="268768">
            <a:off x="1825625" y="27559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左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 rot="831381">
            <a:off x="5003800" y="27813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i="1">
                <a:solidFill>
                  <a:srgbClr val="000066"/>
                </a:solidFill>
                <a:ea typeface="楷体_GB2312" pitchFamily="49" charset="-122"/>
              </a:rPr>
              <a:t>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2181</Words>
  <Application>WPS 演示</Application>
  <PresentationFormat>全屏显示(4:3)</PresentationFormat>
  <Paragraphs>385</Paragraphs>
  <Slides>51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721</cp:revision>
  <dcterms:created xsi:type="dcterms:W3CDTF">2015-11-21T07:20:00Z</dcterms:created>
  <dcterms:modified xsi:type="dcterms:W3CDTF">2021-11-01T05:27:25Z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